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452" r:id="rId5"/>
    <p:sldId id="466" r:id="rId6"/>
    <p:sldId id="504" r:id="rId7"/>
    <p:sldId id="506" r:id="rId8"/>
    <p:sldId id="549" r:id="rId9"/>
    <p:sldId id="550" r:id="rId10"/>
    <p:sldId id="551" r:id="rId11"/>
    <p:sldId id="552" r:id="rId12"/>
    <p:sldId id="553" r:id="rId13"/>
    <p:sldId id="534" r:id="rId14"/>
    <p:sldId id="554" r:id="rId15"/>
    <p:sldId id="548" r:id="rId16"/>
    <p:sldId id="555" r:id="rId17"/>
    <p:sldId id="556" r:id="rId18"/>
    <p:sldId id="557" r:id="rId19"/>
    <p:sldId id="558" r:id="rId20"/>
    <p:sldId id="559" r:id="rId21"/>
    <p:sldId id="560" r:id="rId22"/>
    <p:sldId id="5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A5835"/>
    <a:srgbClr val="EBEBEB"/>
    <a:srgbClr val="DA3467"/>
    <a:srgbClr val="FFFFFF"/>
    <a:srgbClr val="141C36"/>
    <a:srgbClr val="434690"/>
    <a:srgbClr val="4DA4D9"/>
    <a:srgbClr val="2D1343"/>
    <a:srgbClr val="141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95291-22CC-5969-F751-ADA3AC681437}" v="7" dt="2020-06-29T10:59:13.536"/>
    <p1510:client id="{3411D2DC-6012-429B-A348-53897EF11406}" v="2" dt="2020-04-30T07:52:51.779"/>
    <p1510:client id="{3A5685DA-E7AB-6213-3464-DE0E9C561BDE}" v="62" dt="2020-06-29T07:40:44.958"/>
    <p1510:client id="{54DB307A-66C1-BFF7-EA41-DC76FD29201A}" v="2" dt="2020-06-26T12:05:29.661"/>
    <p1510:client id="{5F0A6C4A-1265-4D92-859E-C8697C2E56B5}" v="2" dt="2020-06-18T06:10:39.63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70" autoAdjust="0"/>
    <p:restoredTop sz="94660"/>
  </p:normalViewPr>
  <p:slideViewPr>
    <p:cSldViewPr snapToGrid="0">
      <p:cViewPr varScale="1">
        <p:scale>
          <a:sx n="62" d="100"/>
          <a:sy n="62" d="100"/>
        </p:scale>
        <p:origin x="6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mal Kanth" userId="S::vimal.kanth@skillsoft.com::edbeee81-f6df-4b5a-808b-e16d75c9af15" providerId="AD" clId="Web-{54DB307A-66C1-BFF7-EA41-DC76FD29201A}"/>
    <pc:docChg chg="modSld">
      <pc:chgData name="Vimal Kanth" userId="S::vimal.kanth@skillsoft.com::edbeee81-f6df-4b5a-808b-e16d75c9af15" providerId="AD" clId="Web-{54DB307A-66C1-BFF7-EA41-DC76FD29201A}" dt="2020-06-26T12:05:29.661" v="1"/>
      <pc:docMkLst>
        <pc:docMk/>
      </pc:docMkLst>
      <pc:sldChg chg="modSp">
        <pc:chgData name="Vimal Kanth" userId="S::vimal.kanth@skillsoft.com::edbeee81-f6df-4b5a-808b-e16d75c9af15" providerId="AD" clId="Web-{54DB307A-66C1-BFF7-EA41-DC76FD29201A}" dt="2020-06-26T12:05:08.300" v="0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54DB307A-66C1-BFF7-EA41-DC76FD29201A}" dt="2020-06-26T12:05:08.300" v="0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54DB307A-66C1-BFF7-EA41-DC76FD29201A}" dt="2020-06-26T12:05:29.661" v="1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54DB307A-66C1-BFF7-EA41-DC76FD29201A}" dt="2020-06-26T12:05:29.661" v="1"/>
          <ac:spMkLst>
            <pc:docMk/>
            <pc:sldMk cId="2312329439" sldId="429"/>
            <ac:spMk id="4" creationId="{A45F3C51-B712-FE4C-8776-BA6F15CE5A3D}"/>
          </ac:spMkLst>
        </pc:spChg>
      </pc:sldChg>
    </pc:docChg>
  </pc:docChgLst>
  <pc:docChgLst>
    <pc:chgData name="Vimal Kanth" userId="S::vimal.kanth@skillsoft.com::edbeee81-f6df-4b5a-808b-e16d75c9af15" providerId="AD" clId="Web-{20995291-22CC-5969-F751-ADA3AC681437}"/>
    <pc:docChg chg="modSld">
      <pc:chgData name="Vimal Kanth" userId="S::vimal.kanth@skillsoft.com::edbeee81-f6df-4b5a-808b-e16d75c9af15" providerId="AD" clId="Web-{20995291-22CC-5969-F751-ADA3AC681437}" dt="2020-06-29T10:59:13.536" v="6" actId="14100"/>
      <pc:docMkLst>
        <pc:docMk/>
      </pc:docMkLst>
      <pc:sldChg chg="modSp">
        <pc:chgData name="Vimal Kanth" userId="S::vimal.kanth@skillsoft.com::edbeee81-f6df-4b5a-808b-e16d75c9af15" providerId="AD" clId="Web-{20995291-22CC-5969-F751-ADA3AC681437}" dt="2020-06-29T10:59:13.536" v="6" actId="14100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20995291-22CC-5969-F751-ADA3AC681437}" dt="2020-06-29T10:59:13.536" v="6" actId="14100"/>
          <ac:spMkLst>
            <pc:docMk/>
            <pc:sldMk cId="3790779882" sldId="427"/>
            <ac:spMk id="2" creationId="{00000000-0000-0000-0000-000000000000}"/>
          </ac:spMkLst>
        </pc:spChg>
      </pc:sldChg>
    </pc:docChg>
  </pc:docChgLst>
  <pc:docChgLst>
    <pc:chgData name="Vimal Kanth" userId="S::vimal.kanth@skillsoft.com::edbeee81-f6df-4b5a-808b-e16d75c9af15" providerId="AD" clId="Web-{3A5685DA-E7AB-6213-3464-DE0E9C561BDE}"/>
    <pc:docChg chg="modSld">
      <pc:chgData name="Vimal Kanth" userId="S::vimal.kanth@skillsoft.com::edbeee81-f6df-4b5a-808b-e16d75c9af15" providerId="AD" clId="Web-{3A5685DA-E7AB-6213-3464-DE0E9C561BDE}" dt="2020-06-29T07:40:44.958" v="61" actId="1076"/>
      <pc:docMkLst>
        <pc:docMk/>
      </pc:docMkLst>
      <pc:sldChg chg="modSp">
        <pc:chgData name="Vimal Kanth" userId="S::vimal.kanth@skillsoft.com::edbeee81-f6df-4b5a-808b-e16d75c9af15" providerId="AD" clId="Web-{3A5685DA-E7AB-6213-3464-DE0E9C561BDE}" dt="2020-06-29T07:33:57.285" v="17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3A5685DA-E7AB-6213-3464-DE0E9C561BDE}" dt="2020-06-29T07:33:57.285" v="17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44.958" v="61" actId="1076"/>
        <pc:sldMkLst>
          <pc:docMk/>
          <pc:sldMk cId="676459465" sldId="420"/>
        </pc:sldMkLst>
        <pc:spChg chg="mod">
          <ac:chgData name="Vimal Kanth" userId="S::vimal.kanth@skillsoft.com::edbeee81-f6df-4b5a-808b-e16d75c9af15" providerId="AD" clId="Web-{3A5685DA-E7AB-6213-3464-DE0E9C561BDE}" dt="2020-06-29T07:40:22.974" v="60"/>
          <ac:spMkLst>
            <pc:docMk/>
            <pc:sldMk cId="676459465" sldId="420"/>
            <ac:spMk id="2" creationId="{00000000-0000-0000-0000-000000000000}"/>
          </ac:spMkLst>
        </pc:spChg>
        <pc:spChg chg="mod">
          <ac:chgData name="Vimal Kanth" userId="S::vimal.kanth@skillsoft.com::edbeee81-f6df-4b5a-808b-e16d75c9af15" providerId="AD" clId="Web-{3A5685DA-E7AB-6213-3464-DE0E9C561BDE}" dt="2020-06-29T07:40:44.958" v="61" actId="1076"/>
          <ac:spMkLst>
            <pc:docMk/>
            <pc:sldMk cId="676459465" sldId="420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8:53.677" v="50" actId="14100"/>
        <pc:sldMkLst>
          <pc:docMk/>
          <pc:sldMk cId="2474481182" sldId="421"/>
        </pc:sldMkLst>
        <pc:spChg chg="mod">
          <ac:chgData name="Vimal Kanth" userId="S::vimal.kanth@skillsoft.com::edbeee81-f6df-4b5a-808b-e16d75c9af15" providerId="AD" clId="Web-{3A5685DA-E7AB-6213-3464-DE0E9C561BDE}" dt="2020-06-29T07:38:53.677" v="50" actId="14100"/>
          <ac:spMkLst>
            <pc:docMk/>
            <pc:sldMk cId="2474481182" sldId="421"/>
            <ac:spMk id="2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36.989" v="37" actId="20577"/>
        <pc:sldMkLst>
          <pc:docMk/>
          <pc:sldMk cId="380510215" sldId="422"/>
        </pc:sldMkLst>
        <pc:spChg chg="mod">
          <ac:chgData name="Vimal Kanth" userId="S::vimal.kanth@skillsoft.com::edbeee81-f6df-4b5a-808b-e16d75c9af15" providerId="AD" clId="Web-{3A5685DA-E7AB-6213-3464-DE0E9C561BDE}" dt="2020-06-29T07:36:36.989" v="37" actId="20577"/>
          <ac:spMkLst>
            <pc:docMk/>
            <pc:sldMk cId="380510215" sldId="422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46.364" v="57"/>
        <pc:sldMkLst>
          <pc:docMk/>
          <pc:sldMk cId="1436426423" sldId="423"/>
        </pc:sldMkLst>
        <pc:spChg chg="mod">
          <ac:chgData name="Vimal Kanth" userId="S::vimal.kanth@skillsoft.com::edbeee81-f6df-4b5a-808b-e16d75c9af15" providerId="AD" clId="Web-{3A5685DA-E7AB-6213-3464-DE0E9C561BDE}" dt="2020-06-29T07:39:46.364" v="57"/>
          <ac:spMkLst>
            <pc:docMk/>
            <pc:sldMk cId="1436426423" sldId="423"/>
            <ac:spMk id="4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18.286" v="34" actId="1076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3A5685DA-E7AB-6213-3464-DE0E9C561BDE}" dt="2020-06-29T07:36:01.505" v="30" actId="1076"/>
          <ac:spMkLst>
            <pc:docMk/>
            <pc:sldMk cId="3790779882" sldId="427"/>
            <ac:spMk id="88" creationId="{DB95B833-255A-4677-A5DE-069D0644EA68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5:53.412" v="29" actId="1076"/>
          <ac:spMkLst>
            <pc:docMk/>
            <pc:sldMk cId="3790779882" sldId="427"/>
            <ac:spMk id="90" creationId="{11BC18AC-6D61-4736-AB7D-2E9BA1DB492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8.286" v="34" actId="1076"/>
          <ac:spMkLst>
            <pc:docMk/>
            <pc:sldMk cId="3790779882" sldId="427"/>
            <ac:spMk id="92" creationId="{82B533BB-7CCD-4E96-A34B-678694D07459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2.395" v="33" actId="1076"/>
          <ac:spMkLst>
            <pc:docMk/>
            <pc:sldMk cId="3790779882" sldId="427"/>
            <ac:spMk id="94" creationId="{F4701D8E-3A0E-4C17-A5B4-74FDF4C9F00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692" v="31" actId="1076"/>
          <ac:spMkLst>
            <pc:docMk/>
            <pc:sldMk cId="3790779882" sldId="427"/>
            <ac:spMk id="95" creationId="{5FF269E6-25AD-474F-9D30-CE8119EE3AE5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707" v="32" actId="1076"/>
          <ac:spMkLst>
            <pc:docMk/>
            <pc:sldMk cId="3790779882" sldId="427"/>
            <ac:spMk id="96" creationId="{440EA4CC-58F3-47F8-BB49-C969E89D41D8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08.333" v="52" actId="14100"/>
        <pc:sldMkLst>
          <pc:docMk/>
          <pc:sldMk cId="1131644757" sldId="428"/>
        </pc:sldMkLst>
        <pc:spChg chg="mod">
          <ac:chgData name="Vimal Kanth" userId="S::vimal.kanth@skillsoft.com::edbeee81-f6df-4b5a-808b-e16d75c9af15" providerId="AD" clId="Web-{3A5685DA-E7AB-6213-3464-DE0E9C561BDE}" dt="2020-06-29T07:39:08.333" v="52" actId="14100"/>
          <ac:spMkLst>
            <pc:docMk/>
            <pc:sldMk cId="1131644757" sldId="428"/>
            <ac:spMk id="8" creationId="{F9C857E5-8164-ED47-8B47-6CCF65B4B1F6}"/>
          </ac:spMkLst>
        </pc:spChg>
      </pc:sldChg>
      <pc:sldChg chg="delSp modSp">
        <pc:chgData name="Vimal Kanth" userId="S::vimal.kanth@skillsoft.com::edbeee81-f6df-4b5a-808b-e16d75c9af15" providerId="AD" clId="Web-{3A5685DA-E7AB-6213-3464-DE0E9C561BDE}" dt="2020-06-29T07:35:43.254" v="28" actId="14100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3A5685DA-E7AB-6213-3464-DE0E9C561BDE}" dt="2020-06-29T07:35:43.254" v="28" actId="14100"/>
          <ac:spMkLst>
            <pc:docMk/>
            <pc:sldMk cId="2312329439" sldId="429"/>
            <ac:spMk id="4" creationId="{A45F3C51-B712-FE4C-8776-BA6F15CE5A3D}"/>
          </ac:spMkLst>
        </pc:spChg>
        <pc:spChg chg="del mod">
          <ac:chgData name="Vimal Kanth" userId="S::vimal.kanth@skillsoft.com::edbeee81-f6df-4b5a-808b-e16d75c9af15" providerId="AD" clId="Web-{3A5685DA-E7AB-6213-3464-DE0E9C561BDE}" dt="2020-06-29T07:35:29.785" v="26"/>
          <ac:spMkLst>
            <pc:docMk/>
            <pc:sldMk cId="2312329439" sldId="429"/>
            <ac:spMk id="21" creationId="{3A3CC986-2550-0C48-A21E-B7553C56AA7A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23.052" v="56" actId="14100"/>
        <pc:sldMkLst>
          <pc:docMk/>
          <pc:sldMk cId="175236703" sldId="430"/>
        </pc:sldMkLst>
        <pc:spChg chg="mod">
          <ac:chgData name="Vimal Kanth" userId="S::vimal.kanth@skillsoft.com::edbeee81-f6df-4b5a-808b-e16d75c9af15" providerId="AD" clId="Web-{3A5685DA-E7AB-6213-3464-DE0E9C561BDE}" dt="2020-06-29T07:39:23.052" v="56" actId="14100"/>
          <ac:spMkLst>
            <pc:docMk/>
            <pc:sldMk cId="175236703" sldId="430"/>
            <ac:spMk id="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56.333" v="58"/>
        <pc:sldMkLst>
          <pc:docMk/>
          <pc:sldMk cId="947796556" sldId="432"/>
        </pc:sldMkLst>
        <pc:spChg chg="mod">
          <ac:chgData name="Vimal Kanth" userId="S::vimal.kanth@skillsoft.com::edbeee81-f6df-4b5a-808b-e16d75c9af15" providerId="AD" clId="Web-{3A5685DA-E7AB-6213-3464-DE0E9C561BDE}" dt="2020-06-29T07:39:56.333" v="58"/>
          <ac:spMkLst>
            <pc:docMk/>
            <pc:sldMk cId="947796556" sldId="432"/>
            <ac:spMk id="15" creationId="{C18A6A9C-1E41-BC46-8485-33636C7758FF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14.771" v="59"/>
        <pc:sldMkLst>
          <pc:docMk/>
          <pc:sldMk cId="2432913482" sldId="435"/>
        </pc:sldMkLst>
        <pc:spChg chg="mod">
          <ac:chgData name="Vimal Kanth" userId="S::vimal.kanth@skillsoft.com::edbeee81-f6df-4b5a-808b-e16d75c9af15" providerId="AD" clId="Web-{3A5685DA-E7AB-6213-3464-DE0E9C561BDE}" dt="2020-06-29T07:40:14.771" v="59"/>
          <ac:spMkLst>
            <pc:docMk/>
            <pc:sldMk cId="2432913482" sldId="435"/>
            <ac:spMk id="7" creationId="{C18A6A9C-1E41-BC46-8485-33636C7758F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3763678" y="4276725"/>
            <a:ext cx="2913347" cy="2388061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1" y="-2"/>
            <a:ext cx="3366257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25019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913481" y="4093113"/>
            <a:ext cx="921473" cy="63506"/>
            <a:chOff x="6694826" y="6060892"/>
            <a:chExt cx="1326791" cy="91440"/>
          </a:xfrm>
        </p:grpSpPr>
        <p:pic>
          <p:nvPicPr>
            <p:cNvPr id="2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4471880" y="1840980"/>
            <a:ext cx="921473" cy="63506"/>
            <a:chOff x="6694826" y="6060892"/>
            <a:chExt cx="1326791" cy="91440"/>
          </a:xfrm>
        </p:grpSpPr>
        <p:pic>
          <p:nvPicPr>
            <p:cNvPr id="3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1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86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2000250"/>
            <a:ext cx="5248277" cy="42104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B3037676-7D9D-EB04-8B3A-D86D366F4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1277" y="2000250"/>
            <a:ext cx="5248277" cy="42321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DCCDACBD-5508-D9E7-5108-7E639C9F1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1345671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AAF538C-6601-9B81-6FE1-E39E050C37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1276" y="1367558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901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482917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C28B80B-48F2-2046-36DF-81DA70D73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5923" y="1345671"/>
            <a:ext cx="6200777" cy="4864476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7825" y="1345671"/>
            <a:ext cx="6238875" cy="486447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40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340042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D5E8932-68CA-3A0F-C4EA-1DC7B6B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3372" y="1348317"/>
            <a:ext cx="7553327" cy="4862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3371" y="1345671"/>
            <a:ext cx="7553327" cy="486500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79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X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0" cy="38787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F7C350C-57F2-1852-A8B5-7FCA04308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2005733"/>
            <a:ext cx="11201400" cy="440611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773" y="2005733"/>
            <a:ext cx="11201400" cy="40481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7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801" r:id="rId5"/>
    <p:sldLayoutId id="2147483805" r:id="rId6"/>
    <p:sldLayoutId id="2147483802" r:id="rId7"/>
    <p:sldLayoutId id="2147483803" r:id="rId8"/>
    <p:sldLayoutId id="2147483804" r:id="rId9"/>
    <p:sldLayoutId id="2147483790" r:id="rId10"/>
    <p:sldLayoutId id="2147483767" r:id="rId11"/>
    <p:sldLayoutId id="2147483787" r:id="rId12"/>
    <p:sldLayoutId id="2147483788" r:id="rId13"/>
    <p:sldLayoutId id="2147483662" r:id="rId14"/>
    <p:sldLayoutId id="2147483791" r:id="rId15"/>
    <p:sldLayoutId id="2147483792" r:id="rId16"/>
    <p:sldLayoutId id="2147483793" r:id="rId17"/>
    <p:sldLayoutId id="2147483796" r:id="rId18"/>
    <p:sldLayoutId id="2147483794" r:id="rId19"/>
    <p:sldLayoutId id="2147483795" r:id="rId20"/>
    <p:sldLayoutId id="2147483797" r:id="rId21"/>
    <p:sldLayoutId id="2147483798" r:id="rId22"/>
    <p:sldLayoutId id="2147483799" r:id="rId23"/>
    <p:sldLayoutId id="2147483800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-365/compliance/create-sensitivity-labels?view=o365-worldwide" TargetMode="External"/><Relationship Id="rId2" Type="http://schemas.openxmlformats.org/officeDocument/2006/relationships/hyperlink" Target="https://compliance.microsoft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Workspace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a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Enhance a Report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Munish Arora</a:t>
            </a:r>
          </a:p>
        </p:txBody>
      </p:sp>
    </p:spTree>
    <p:extLst>
      <p:ext uri="{BB962C8B-B14F-4D97-AF65-F5344CB8AC3E}">
        <p14:creationId xmlns:p14="http://schemas.microsoft.com/office/powerpoint/2010/main" val="29540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349321" y="1303314"/>
            <a:ext cx="11347379" cy="4922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Q01 – How is the admin workspace different from other types of workspace roles?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Admins are the only role that can remove users and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 delete workspaces</a:t>
            </a:r>
            <a:r>
              <a:rPr lang="en-US" sz="2000" dirty="0"/>
              <a:t>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Admins are the only role that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 publish, update, share and app in a workspace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Admins are the only role that can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schedule data refreshes</a:t>
            </a:r>
            <a:endParaRPr lang="en-US" sz="20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A01 - A</a:t>
            </a:r>
          </a:p>
          <a:p>
            <a:endParaRPr lang="en-US" sz="1050" dirty="0"/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526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349321" y="1303314"/>
            <a:ext cx="11347379" cy="4922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Q02 –What is the best description of a workspace?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A centralized location or repository in Power BI Desktop that allows you to collaborate with colleagues and teams to create collections of reports, dashboards, etc. 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A centralized location or repository in Power BI Service that allows you to collaborate with colleagues and teams to create collections of reports, dashboards, etc.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A centralized location or repository in Power BI Data flows that allows you to collaborate with colleagues and teams to create collections of reports, dashboards, etc. 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A02 – B</a:t>
            </a:r>
          </a:p>
        </p:txBody>
      </p:sp>
    </p:spTree>
    <p:extLst>
      <p:ext uri="{BB962C8B-B14F-4D97-AF65-F5344CB8AC3E}">
        <p14:creationId xmlns:p14="http://schemas.microsoft.com/office/powerpoint/2010/main" val="309113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F3D02-7631-2F63-6A97-A095455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 2: Sharing And Managing Assets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55E5C-678B-E236-C51D-7C2C84931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1B4037-9E4C-61F6-E0EF-C0D8A74C0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7" b="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643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FB3B-328D-59E1-C015-6C5CA9BB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Usage and Performance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70B25-EC5B-930C-B037-9277D5A3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7" y="1204474"/>
            <a:ext cx="6524625" cy="3562350"/>
          </a:xfrm>
          <a:prstGeom prst="rect">
            <a:avLst/>
          </a:prstGeom>
        </p:spPr>
      </p:pic>
      <p:pic>
        <p:nvPicPr>
          <p:cNvPr id="7" name="Picture 6" descr="An image of the report usage metrics, showing the options to look at the metrics by distribution method or platform type.">
            <a:extLst>
              <a:ext uri="{FF2B5EF4-FFF2-40B4-BE49-F238E27FC236}">
                <a16:creationId xmlns:a16="http://schemas.microsoft.com/office/drawing/2014/main" id="{251CE960-3DE9-0361-5E50-8A9CC95AC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9" y="1108336"/>
            <a:ext cx="10375698" cy="5061772"/>
          </a:xfrm>
          <a:prstGeom prst="rect">
            <a:avLst/>
          </a:prstGeom>
        </p:spPr>
      </p:pic>
      <p:pic>
        <p:nvPicPr>
          <p:cNvPr id="8" name="Picture 7" descr="An image showing the performance metrics associated with the Sales Data report.">
            <a:extLst>
              <a:ext uri="{FF2B5EF4-FFF2-40B4-BE49-F238E27FC236}">
                <a16:creationId xmlns:a16="http://schemas.microsoft.com/office/drawing/2014/main" id="{BCE6B8E3-F16D-E743-2B5D-31F9E38A5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41" y="1123041"/>
            <a:ext cx="8932291" cy="50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BC3A-6A14-6B75-C3F1-DB137883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Lifecycle Strategy</a:t>
            </a:r>
            <a:endParaRPr lang="en-IN" dirty="0"/>
          </a:p>
        </p:txBody>
      </p:sp>
      <p:pic>
        <p:nvPicPr>
          <p:cNvPr id="3" name="Picture 2" descr="A screenshot of the Deployment pipelines menu option in Power BI workspace.">
            <a:extLst>
              <a:ext uri="{FF2B5EF4-FFF2-40B4-BE49-F238E27FC236}">
                <a16:creationId xmlns:a16="http://schemas.microsoft.com/office/drawing/2014/main" id="{97EDF01D-BD3C-B844-206E-F7F88651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6" y="1259962"/>
            <a:ext cx="1895862" cy="2508548"/>
          </a:xfrm>
          <a:prstGeom prst="rect">
            <a:avLst/>
          </a:prstGeom>
        </p:spPr>
      </p:pic>
      <p:pic>
        <p:nvPicPr>
          <p:cNvPr id="4" name="Picture 3" descr="A screenshot of the different deployment options of the development lifecycle. Showing in this image are the development and test environments.">
            <a:extLst>
              <a:ext uri="{FF2B5EF4-FFF2-40B4-BE49-F238E27FC236}">
                <a16:creationId xmlns:a16="http://schemas.microsoft.com/office/drawing/2014/main" id="{777D56B1-B89C-B47C-4DAF-AC065D6C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4" y="2913118"/>
            <a:ext cx="9049465" cy="3104710"/>
          </a:xfrm>
          <a:prstGeom prst="rect">
            <a:avLst/>
          </a:prstGeom>
        </p:spPr>
      </p:pic>
      <p:sp>
        <p:nvSpPr>
          <p:cNvPr id="5" name="Arrow: Curved Right 4" descr="Image of an arrow pointing to the contents of the development workspace.">
            <a:extLst>
              <a:ext uri="{FF2B5EF4-FFF2-40B4-BE49-F238E27FC236}">
                <a16:creationId xmlns:a16="http://schemas.microsoft.com/office/drawing/2014/main" id="{9504BC4E-E679-51A9-BE88-00B0E713EC3B}"/>
              </a:ext>
            </a:extLst>
          </p:cNvPr>
          <p:cNvSpPr/>
          <p:nvPr/>
        </p:nvSpPr>
        <p:spPr bwMode="auto">
          <a:xfrm rot="18686670">
            <a:off x="1221111" y="3784118"/>
            <a:ext cx="1208229" cy="2586380"/>
          </a:xfrm>
          <a:prstGeom prst="curvedRightArrow">
            <a:avLst>
              <a:gd name="adj1" fmla="val 25000"/>
              <a:gd name="adj2" fmla="val 50000"/>
              <a:gd name="adj3" fmla="val 33896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8F6E13-8C1B-043E-421F-F9C4E4CEABBF}"/>
              </a:ext>
            </a:extLst>
          </p:cNvPr>
          <p:cNvSpPr txBox="1">
            <a:spLocks/>
          </p:cNvSpPr>
          <p:nvPr/>
        </p:nvSpPr>
        <p:spPr>
          <a:xfrm>
            <a:off x="3194458" y="1845683"/>
            <a:ext cx="7108288" cy="908839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/>
              <a:t>Manage content in dashboards, reports, and datasets in different environments.</a:t>
            </a:r>
            <a:endParaRPr lang="en-US" sz="2353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F514D24-FD97-8906-A1E2-44E833800D16}"/>
              </a:ext>
            </a:extLst>
          </p:cNvPr>
          <p:cNvSpPr/>
          <p:nvPr/>
        </p:nvSpPr>
        <p:spPr bwMode="auto">
          <a:xfrm>
            <a:off x="8032829" y="1165487"/>
            <a:ext cx="3831222" cy="680196"/>
          </a:xfrm>
          <a:prstGeom prst="wedgeRectCallout">
            <a:avLst>
              <a:gd name="adj1" fmla="val 44197"/>
              <a:gd name="adj2" fmla="val 332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License Type required to access Workspace should be ‘Premium per user’</a:t>
            </a:r>
            <a:endParaRPr lang="en-IN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421BE66-0CEB-5C48-A9A6-C2B9E5B3255A}"/>
              </a:ext>
            </a:extLst>
          </p:cNvPr>
          <p:cNvSpPr/>
          <p:nvPr/>
        </p:nvSpPr>
        <p:spPr bwMode="auto">
          <a:xfrm>
            <a:off x="8032829" y="285976"/>
            <a:ext cx="3831221" cy="680196"/>
          </a:xfrm>
          <a:prstGeom prst="wedgeRectCallout">
            <a:avLst>
              <a:gd name="adj1" fmla="val 44197"/>
              <a:gd name="adj2" fmla="val 332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You have to be a member of Power BI Pro to be able to create Deployment Pipeline</a:t>
            </a:r>
            <a:endParaRPr lang="en-IN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1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2E3D-4ADD-0F1B-BDF4-A96BB41D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Data Lineage</a:t>
            </a:r>
            <a:endParaRPr lang="en-IN" dirty="0"/>
          </a:p>
        </p:txBody>
      </p:sp>
      <p:pic>
        <p:nvPicPr>
          <p:cNvPr id="3" name="Picture 2" descr="A screenshot of a datasets data lineage, which shows the relationship between the artifacts in a workspace.">
            <a:extLst>
              <a:ext uri="{FF2B5EF4-FFF2-40B4-BE49-F238E27FC236}">
                <a16:creationId xmlns:a16="http://schemas.microsoft.com/office/drawing/2014/main" id="{7D7461F6-CAAE-8879-9A4B-4BF71A499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7" y="1586223"/>
            <a:ext cx="10788725" cy="3814881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F7E3C19-6C4B-CA4B-1515-E811E7413475}"/>
              </a:ext>
            </a:extLst>
          </p:cNvPr>
          <p:cNvSpPr/>
          <p:nvPr/>
        </p:nvSpPr>
        <p:spPr bwMode="auto">
          <a:xfrm>
            <a:off x="6435437" y="364470"/>
            <a:ext cx="5372100" cy="829330"/>
          </a:xfrm>
          <a:prstGeom prst="wedgeRectCallout">
            <a:avLst>
              <a:gd name="adj1" fmla="val -38107"/>
              <a:gd name="adj2" fmla="val 77980"/>
            </a:avLst>
          </a:prstGeom>
          <a:solidFill>
            <a:srgbClr val="FFC00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0" i="0" dirty="0">
                <a:solidFill>
                  <a:srgbClr val="202124"/>
                </a:solidFill>
                <a:effectLst/>
              </a:rPr>
              <a:t>Lineage view is a feature within the Power BI Service which </a:t>
            </a:r>
            <a:r>
              <a:rPr lang="en-US" sz="1400" b="1" i="0" dirty="0">
                <a:solidFill>
                  <a:srgbClr val="202124"/>
                </a:solidFill>
                <a:effectLst/>
              </a:rPr>
              <a:t>gives a single relational view of all the data and visual building blocks of the Power BI workspace</a:t>
            </a:r>
            <a:endParaRPr lang="en-IN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6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C875C-97F4-D383-BBF0-80321A1D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Protection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1F558-43F8-49F4-8C3F-94674052F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Classify and label sensitive Power BI data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Enforce governance policies even when Power BI content is exported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Monitor and protect user activity on sensitive data in real time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Empower security administrators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776C36-D415-D6F2-F323-DCFAF2536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Image of the settings pane of a Power BI report in the Finance department workspace, with the cursor over the Sensitivity label setting.">
            <a:extLst>
              <a:ext uri="{FF2B5EF4-FFF2-40B4-BE49-F238E27FC236}">
                <a16:creationId xmlns:a16="http://schemas.microsoft.com/office/drawing/2014/main" id="{70775398-3F24-A14A-7A91-2E7A1FE8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1" y="1345670"/>
            <a:ext cx="7555981" cy="39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4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C875C-97F4-D383-BBF0-80321A1D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Protection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1F558-43F8-49F4-8C3F-94674052F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588"/>
              </a:spcBef>
            </a:pPr>
            <a:r>
              <a:rPr lang="en-US" sz="2400" dirty="0"/>
              <a:t>For creating sensitivity labels </a:t>
            </a:r>
          </a:p>
          <a:p>
            <a:pPr marL="342900" indent="-342900">
              <a:spcBef>
                <a:spcPts val="588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Go to 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https://compliance.microsoft.com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spcBef>
                <a:spcPts val="588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Click on Information Protection</a:t>
            </a:r>
          </a:p>
          <a:p>
            <a:pPr marL="342900" indent="-342900">
              <a:spcBef>
                <a:spcPts val="588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Click on Labels</a:t>
            </a:r>
          </a:p>
          <a:p>
            <a:pPr marL="342900" indent="-342900">
              <a:spcBef>
                <a:spcPts val="588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Create and publish each label</a:t>
            </a:r>
          </a:p>
          <a:p>
            <a:pPr marL="342900" indent="-342900">
              <a:spcBef>
                <a:spcPts val="588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For details please refer to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publish sensitivity labels - Microsoft 365 Compliance | Microsoft Docs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776C36-D415-D6F2-F323-DCFAF2536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C53B2-1E1F-DDB8-41A5-5A2C9584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917" y="1356120"/>
            <a:ext cx="7738253" cy="48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C875C-97F4-D383-BBF0-80321A1D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Protection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1F558-43F8-49F4-8C3F-94674052F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588"/>
              </a:spcBef>
            </a:pPr>
            <a:r>
              <a:rPr lang="en-US" sz="2400" dirty="0">
                <a:latin typeface="+mn-lt"/>
              </a:rPr>
              <a:t>Enable Sensitivity labels in Power BI by going to Settings| Admin Portal</a:t>
            </a:r>
          </a:p>
          <a:p>
            <a:pPr>
              <a:spcBef>
                <a:spcPts val="588"/>
              </a:spcBef>
            </a:pPr>
            <a:endParaRPr lang="en-US" sz="2400" dirty="0">
              <a:latin typeface="+mn-lt"/>
            </a:endParaRPr>
          </a:p>
          <a:p>
            <a:pPr>
              <a:spcBef>
                <a:spcPts val="588"/>
              </a:spcBef>
            </a:pPr>
            <a:r>
              <a:rPr lang="en-US" sz="2400" dirty="0">
                <a:latin typeface="+mn-lt"/>
              </a:rPr>
              <a:t>It will take some time after these labels are reflected in Power BI.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776C36-D415-D6F2-F323-DCFAF2536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2CF61-C792-1821-A908-BC3271B9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85" y="921633"/>
            <a:ext cx="2980361" cy="2275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C550F-E8A8-F285-3E97-5A68E7B2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240" y="2059148"/>
            <a:ext cx="6269071" cy="44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349321" y="1303314"/>
            <a:ext cx="11347379" cy="4922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Q01 – What feature in Power BI service can you use to troubleshoot the flow of data from its source to destination?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View Lineage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Report Lineage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Dashboard Lineage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A01 - A</a:t>
            </a:r>
          </a:p>
          <a:p>
            <a:endParaRPr lang="en-US" sz="1050" dirty="0"/>
          </a:p>
          <a:p>
            <a:r>
              <a:rPr lang="en-US" sz="2000" dirty="0"/>
              <a:t> Q02 – A key tenet of data protection is sensitivity labels. What does it specify?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Which data can be exported.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Which data can be viewed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Which data can be refreshed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A01 - A</a:t>
            </a:r>
          </a:p>
        </p:txBody>
      </p:sp>
    </p:spTree>
    <p:extLst>
      <p:ext uri="{BB962C8B-B14F-4D97-AF65-F5344CB8AC3E}">
        <p14:creationId xmlns:p14="http://schemas.microsoft.com/office/powerpoint/2010/main" val="407936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BE36E60-8F4E-B117-519F-D80674B1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 Workspace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187257-32D5-68AF-2CBC-EFB0C5ADA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Managing Workspaces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Lineages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Creating And Managing Apps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Managing Sensitivity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0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F3D02-7631-2F63-6A97-A095455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 1: Introduction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55E5C-678B-E236-C51D-7C2C84931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1B4037-9E4C-61F6-E0EF-C0D8A74C0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7" b="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81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CDAAE5-4348-710C-44B4-8A018ACB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87B74-9B8C-7A65-46CD-1E067F469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 centralized repository to: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2000" dirty="0">
                <a:latin typeface="+mn-lt"/>
              </a:rPr>
              <a:t>Collaborate with colleagues and teams.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2000" dirty="0">
                <a:latin typeface="+mn-lt"/>
              </a:rPr>
              <a:t>Create collections of reports and dashboards.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Workspaces provide the following benefits: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2000" dirty="0">
                <a:latin typeface="+mn-lt"/>
              </a:rPr>
              <a:t>Share and present reports in a single environment.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2000" dirty="0">
                <a:latin typeface="+mn-lt"/>
              </a:rPr>
              <a:t>Enable the highest level of security.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2000" dirty="0">
                <a:latin typeface="+mn-lt"/>
              </a:rPr>
              <a:t>An environment for housing reports and dashboards for use by others.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1880E-9E16-C7A6-87E3-0820A3FFC4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Create the new workspaces - Power BI | Microsoft Docs">
            <a:extLst>
              <a:ext uri="{FF2B5EF4-FFF2-40B4-BE49-F238E27FC236}">
                <a16:creationId xmlns:a16="http://schemas.microsoft.com/office/drawing/2014/main" id="{D2550AF7-6DB9-28AB-97AF-CA61E437B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3" y="1345670"/>
            <a:ext cx="6197466" cy="48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38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1964-5FC9-D888-98EF-F759F647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Workspace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94CE-C4F5-91EA-E2CD-218F19DB7D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Make reports easily viewable and sharable.</a:t>
            </a:r>
          </a:p>
          <a:p>
            <a:endParaRPr lang="en-IN" dirty="0"/>
          </a:p>
        </p:txBody>
      </p:sp>
      <p:pic>
        <p:nvPicPr>
          <p:cNvPr id="8" name="Picture 7" descr="A screenshot of the Workspaces and navigation pane in the Power BI Service, with the Create a Workspace button highlighted.">
            <a:extLst>
              <a:ext uri="{FF2B5EF4-FFF2-40B4-BE49-F238E27FC236}">
                <a16:creationId xmlns:a16="http://schemas.microsoft.com/office/drawing/2014/main" id="{082C01F8-98F6-54EB-FE83-13D1B3530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1847982"/>
            <a:ext cx="3140666" cy="4825004"/>
          </a:xfrm>
          <a:prstGeom prst="rect">
            <a:avLst/>
          </a:prstGeom>
        </p:spPr>
      </p:pic>
      <p:sp>
        <p:nvSpPr>
          <p:cNvPr id="9" name="Arrow: Right 8" descr="Image of arrow pointing to the Create a workspace window.">
            <a:extLst>
              <a:ext uri="{FF2B5EF4-FFF2-40B4-BE49-F238E27FC236}">
                <a16:creationId xmlns:a16="http://schemas.microsoft.com/office/drawing/2014/main" id="{2678BB5E-D216-8382-393C-CAA06F9E0EB1}"/>
              </a:ext>
            </a:extLst>
          </p:cNvPr>
          <p:cNvSpPr/>
          <p:nvPr/>
        </p:nvSpPr>
        <p:spPr bwMode="auto">
          <a:xfrm>
            <a:off x="3800212" y="4144142"/>
            <a:ext cx="574048" cy="300624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A screenshot of the Create a Workspace page in the Power BI Service, with the name and description fields waiting to be filled in.">
            <a:extLst>
              <a:ext uri="{FF2B5EF4-FFF2-40B4-BE49-F238E27FC236}">
                <a16:creationId xmlns:a16="http://schemas.microsoft.com/office/drawing/2014/main" id="{FAEE5FEA-4D8B-0A1E-8802-F69A2D3E67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17" y="1989782"/>
            <a:ext cx="3344712" cy="4683204"/>
          </a:xfrm>
          <a:prstGeom prst="rect">
            <a:avLst/>
          </a:prstGeom>
        </p:spPr>
      </p:pic>
      <p:sp>
        <p:nvSpPr>
          <p:cNvPr id="12" name="Arrow: Right 11" descr="Image of arrow pointing to the Create a workspace window.">
            <a:extLst>
              <a:ext uri="{FF2B5EF4-FFF2-40B4-BE49-F238E27FC236}">
                <a16:creationId xmlns:a16="http://schemas.microsoft.com/office/drawing/2014/main" id="{917FF798-1367-5BD5-226A-A3DE1F02BDA4}"/>
              </a:ext>
            </a:extLst>
          </p:cNvPr>
          <p:cNvSpPr/>
          <p:nvPr/>
        </p:nvSpPr>
        <p:spPr bwMode="auto">
          <a:xfrm>
            <a:off x="8360225" y="3993830"/>
            <a:ext cx="574048" cy="300624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A48FDE-BB89-29D8-2583-33791852B2D9}"/>
              </a:ext>
            </a:extLst>
          </p:cNvPr>
          <p:cNvSpPr/>
          <p:nvPr/>
        </p:nvSpPr>
        <p:spPr>
          <a:xfrm>
            <a:off x="9400854" y="3308279"/>
            <a:ext cx="2373330" cy="169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Workspace Created</a:t>
            </a:r>
          </a:p>
        </p:txBody>
      </p:sp>
    </p:spTree>
    <p:extLst>
      <p:ext uri="{BB962C8B-B14F-4D97-AF65-F5344CB8AC3E}">
        <p14:creationId xmlns:p14="http://schemas.microsoft.com/office/powerpoint/2010/main" val="364619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4A9B-B3B5-13AD-1725-B5FF8664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Workspace Roles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B5619-52AC-3D7A-24EF-464FB1B98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Roles determine what a user can do in a workspace, so that teams may collaborate.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Key roles include:</a:t>
            </a:r>
          </a:p>
          <a:p>
            <a:pPr marL="742950" lvl="1" indent="-285750"/>
            <a:r>
              <a:rPr lang="en-US" sz="2000" dirty="0"/>
              <a:t>Admin.</a:t>
            </a:r>
          </a:p>
          <a:p>
            <a:pPr marL="742950" lvl="1" indent="-285750"/>
            <a:r>
              <a:rPr lang="en-US" sz="2000" dirty="0"/>
              <a:t>Member.</a:t>
            </a:r>
          </a:p>
          <a:p>
            <a:pPr marL="742950" lvl="1" indent="-285750"/>
            <a:r>
              <a:rPr lang="en-US" sz="2000" dirty="0"/>
              <a:t>Contributor.</a:t>
            </a:r>
          </a:p>
          <a:p>
            <a:pPr marL="742950" lvl="1" indent="-285750"/>
            <a:r>
              <a:rPr lang="en-US" sz="2000" dirty="0"/>
              <a:t>Viewer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A1F287-B7F1-3508-8A34-B3B2CEC71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100294-B76E-7C9D-E132-2BFB296B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423" y="1345671"/>
            <a:ext cx="3624394" cy="48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4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D7A2CD-2C51-F32B-C74C-D29CA447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Roles</a:t>
            </a:r>
            <a:endParaRPr lang="en-IN" dirty="0"/>
          </a:p>
        </p:txBody>
      </p:sp>
      <p:pic>
        <p:nvPicPr>
          <p:cNvPr id="10" name="Picture 9" descr="Icon of a series of bars forming a chart">
            <a:extLst>
              <a:ext uri="{FF2B5EF4-FFF2-40B4-BE49-F238E27FC236}">
                <a16:creationId xmlns:a16="http://schemas.microsoft.com/office/drawing/2014/main" id="{44EAE309-7C23-B91D-F404-45665B2D5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20" y="2627335"/>
            <a:ext cx="1166846" cy="11668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19E493-3E4D-DE3B-D588-39A2FB9C7863}"/>
              </a:ext>
            </a:extLst>
          </p:cNvPr>
          <p:cNvSpPr/>
          <p:nvPr/>
        </p:nvSpPr>
        <p:spPr bwMode="auto">
          <a:xfrm>
            <a:off x="306591" y="3734418"/>
            <a:ext cx="2155211" cy="699797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+mj-lt"/>
              </a:rPr>
              <a:t>Admin</a:t>
            </a:r>
          </a:p>
        </p:txBody>
      </p:sp>
      <p:pic>
        <p:nvPicPr>
          <p:cNvPr id="12" name="Picture 11" descr="Icon of a meter">
            <a:extLst>
              <a:ext uri="{FF2B5EF4-FFF2-40B4-BE49-F238E27FC236}">
                <a16:creationId xmlns:a16="http://schemas.microsoft.com/office/drawing/2014/main" id="{9546B345-01DE-8F68-3632-6A954709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218" y="2627335"/>
            <a:ext cx="1166846" cy="11668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7CBE6A-D84F-1EE2-CAB2-77D68BAA9E87}"/>
              </a:ext>
            </a:extLst>
          </p:cNvPr>
          <p:cNvSpPr/>
          <p:nvPr/>
        </p:nvSpPr>
        <p:spPr bwMode="auto">
          <a:xfrm>
            <a:off x="3504290" y="3734418"/>
            <a:ext cx="2155211" cy="699797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+mj-lt"/>
              </a:rPr>
              <a:t>Member</a:t>
            </a:r>
          </a:p>
        </p:txBody>
      </p:sp>
      <p:pic>
        <p:nvPicPr>
          <p:cNvPr id="14" name="Picture 13" descr="Icon of a lab flask">
            <a:extLst>
              <a:ext uri="{FF2B5EF4-FFF2-40B4-BE49-F238E27FC236}">
                <a16:creationId xmlns:a16="http://schemas.microsoft.com/office/drawing/2014/main" id="{92741190-6BBC-F1FA-AD56-359BC637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84" y="2627335"/>
            <a:ext cx="1166846" cy="11668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2FCA6F-91B0-BB36-FC21-898E9F935BAE}"/>
              </a:ext>
            </a:extLst>
          </p:cNvPr>
          <p:cNvSpPr/>
          <p:nvPr/>
        </p:nvSpPr>
        <p:spPr bwMode="auto">
          <a:xfrm>
            <a:off x="6438757" y="3734418"/>
            <a:ext cx="2155211" cy="699797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+mj-lt"/>
              </a:rPr>
              <a:t>Contributor</a:t>
            </a:r>
          </a:p>
        </p:txBody>
      </p:sp>
      <p:pic>
        <p:nvPicPr>
          <p:cNvPr id="16" name="Picture 15" descr="Icon of a wrench and a clipboard">
            <a:extLst>
              <a:ext uri="{FF2B5EF4-FFF2-40B4-BE49-F238E27FC236}">
                <a16:creationId xmlns:a16="http://schemas.microsoft.com/office/drawing/2014/main" id="{E036229E-998A-6CD2-90A1-1BDF7898E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794" y="2627335"/>
            <a:ext cx="1166846" cy="11668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255D4-E668-C579-D736-1787A44993C3}"/>
              </a:ext>
            </a:extLst>
          </p:cNvPr>
          <p:cNvSpPr/>
          <p:nvPr/>
        </p:nvSpPr>
        <p:spPr bwMode="auto">
          <a:xfrm>
            <a:off x="9359362" y="3734418"/>
            <a:ext cx="2155211" cy="699797"/>
          </a:xfrm>
          <a:prstGeom prst="rect">
            <a:avLst/>
          </a:prstGeom>
          <a:noFill/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+mj-lt"/>
              </a:rPr>
              <a:t>Viewer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B6F2390-1EDC-084E-4972-8AE1A33E2E15}"/>
              </a:ext>
            </a:extLst>
          </p:cNvPr>
          <p:cNvSpPr/>
          <p:nvPr/>
        </p:nvSpPr>
        <p:spPr bwMode="auto">
          <a:xfrm>
            <a:off x="306590" y="4901264"/>
            <a:ext cx="5960646" cy="1578304"/>
          </a:xfrm>
          <a:prstGeom prst="wedgeRectCallout">
            <a:avLst>
              <a:gd name="adj1" fmla="val -34819"/>
              <a:gd name="adj2" fmla="val -76947"/>
            </a:avLst>
          </a:prstGeom>
          <a:solidFill>
            <a:srgbClr val="DA58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 defTabSz="914102" fontAlgn="base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Add/remove users</a:t>
            </a:r>
          </a:p>
          <a:p>
            <a:pPr marL="285750" indent="-285750" algn="just" defTabSz="914102" fontAlgn="base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Publish, update, share and app in a workspace</a:t>
            </a:r>
          </a:p>
          <a:p>
            <a:pPr marL="285750" indent="-285750" algn="just" defTabSz="914102" fontAlgn="base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Create, edit, delete, publish reports and content</a:t>
            </a:r>
          </a:p>
          <a:p>
            <a:pPr marL="285750" indent="-285750" algn="just" defTabSz="914102" fontAlgn="base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View and interact with reports and dashboards</a:t>
            </a:r>
          </a:p>
          <a:p>
            <a:pPr marL="285750" indent="-285750" algn="just" defTabSz="914102" fontAlgn="base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Configure data refreshes</a:t>
            </a:r>
            <a:endParaRPr lang="en-IN" dirty="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1955DD74-0457-8ADE-508F-C258590945D4}"/>
              </a:ext>
            </a:extLst>
          </p:cNvPr>
          <p:cNvSpPr/>
          <p:nvPr/>
        </p:nvSpPr>
        <p:spPr bwMode="auto">
          <a:xfrm>
            <a:off x="1279408" y="1086059"/>
            <a:ext cx="5960646" cy="1244886"/>
          </a:xfrm>
          <a:prstGeom prst="wedgeRectCallout">
            <a:avLst>
              <a:gd name="adj1" fmla="val -1234"/>
              <a:gd name="adj2" fmla="val 86733"/>
            </a:avLst>
          </a:prstGeom>
          <a:solidFill>
            <a:srgbClr val="DA58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All admin tasks EXCEPT remove users</a:t>
            </a:r>
          </a:p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Cannot delete workspaces</a:t>
            </a:r>
          </a:p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Cannot update the metadata about the workspace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CB65142-1342-2693-62CE-52D20551393F}"/>
              </a:ext>
            </a:extLst>
          </p:cNvPr>
          <p:cNvSpPr/>
          <p:nvPr/>
        </p:nvSpPr>
        <p:spPr bwMode="auto">
          <a:xfrm>
            <a:off x="6542580" y="4864878"/>
            <a:ext cx="5552438" cy="1614690"/>
          </a:xfrm>
          <a:prstGeom prst="wedgeRectCallout">
            <a:avLst>
              <a:gd name="adj1" fmla="val -33851"/>
              <a:gd name="adj2" fmla="val -76614"/>
            </a:avLst>
          </a:prstGeom>
          <a:solidFill>
            <a:srgbClr val="DA58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 create, update, publish content and reports</a:t>
            </a:r>
          </a:p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 schedule data refreshes</a:t>
            </a:r>
          </a:p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Cannot add/remove users</a:t>
            </a:r>
          </a:p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Cannot publish, update, edit an app unless given ability by admin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1BF6391E-BE6F-6FD0-51A6-043F486C9390}"/>
              </a:ext>
            </a:extLst>
          </p:cNvPr>
          <p:cNvSpPr/>
          <p:nvPr/>
        </p:nvSpPr>
        <p:spPr bwMode="auto">
          <a:xfrm>
            <a:off x="7397393" y="1122744"/>
            <a:ext cx="4697625" cy="1205243"/>
          </a:xfrm>
          <a:prstGeom prst="wedgeRectCallout">
            <a:avLst>
              <a:gd name="adj1" fmla="val 13395"/>
              <a:gd name="adj2" fmla="val 74875"/>
            </a:avLst>
          </a:prstGeom>
          <a:solidFill>
            <a:srgbClr val="DA58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 only view a report or dashboard</a:t>
            </a:r>
          </a:p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 read data stored in dataflows</a:t>
            </a:r>
          </a:p>
          <a:p>
            <a:pPr marL="285750" indent="-285750" algn="just" defTabSz="91410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Cannot add/remove users</a:t>
            </a:r>
          </a:p>
        </p:txBody>
      </p:sp>
    </p:spTree>
    <p:extLst>
      <p:ext uri="{BB962C8B-B14F-4D97-AF65-F5344CB8AC3E}">
        <p14:creationId xmlns:p14="http://schemas.microsoft.com/office/powerpoint/2010/main" val="418601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11B-77B1-403E-E8CA-47845B01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Apps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55600C-8F11-9CD4-D163-11BEB8928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48248" y="3111063"/>
            <a:ext cx="5425108" cy="2413832"/>
          </a:xfrm>
          <a:prstGeom prst="rect">
            <a:avLst/>
          </a:prstGeom>
          <a:noFill/>
          <a:ln w="19050">
            <a:solidFill>
              <a:srgbClr val="0B556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8FFF9D-91F1-8B6A-99E9-5B4632C56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8644" y="1456896"/>
            <a:ext cx="11354711" cy="1370387"/>
          </a:xfrm>
          <a:prstGeom prst="rect">
            <a:avLst/>
          </a:prstGeom>
          <a:noFill/>
          <a:ln w="19050">
            <a:solidFill>
              <a:srgbClr val="0B556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 descr="A screenshot of the keysales01 workspace in the Power BI service.">
            <a:extLst>
              <a:ext uri="{FF2B5EF4-FFF2-40B4-BE49-F238E27FC236}">
                <a16:creationId xmlns:a16="http://schemas.microsoft.com/office/drawing/2014/main" id="{A981662D-6725-D75D-A0A1-DB3EA7E3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1721245"/>
            <a:ext cx="11040005" cy="8584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1671F2-32EB-E34B-5F9D-01DEAA73F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058252" y="3091632"/>
            <a:ext cx="2902626" cy="1443647"/>
          </a:xfrm>
          <a:prstGeom prst="rect">
            <a:avLst/>
          </a:prstGeom>
          <a:noFill/>
          <a:ln w="19050">
            <a:solidFill>
              <a:srgbClr val="0B556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screenshot of the Create App button.">
            <a:extLst>
              <a:ext uri="{FF2B5EF4-FFF2-40B4-BE49-F238E27FC236}">
                <a16:creationId xmlns:a16="http://schemas.microsoft.com/office/drawing/2014/main" id="{0BB7037B-6628-C4F1-45EA-1065755D2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21" y="3403451"/>
            <a:ext cx="2419688" cy="914528"/>
          </a:xfrm>
          <a:prstGeom prst="rect">
            <a:avLst/>
          </a:prstGeom>
        </p:spPr>
      </p:pic>
      <p:pic>
        <p:nvPicPr>
          <p:cNvPr id="20" name="Picture 19" descr="A screenshot of the message displayed once the App was successfully published.">
            <a:extLst>
              <a:ext uri="{FF2B5EF4-FFF2-40B4-BE49-F238E27FC236}">
                <a16:creationId xmlns:a16="http://schemas.microsoft.com/office/drawing/2014/main" id="{DEA9172D-CF68-75FE-E531-A87FF27DA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38" y="3237061"/>
            <a:ext cx="4936527" cy="2169556"/>
          </a:xfrm>
          <a:prstGeom prst="rect">
            <a:avLst/>
          </a:prstGeom>
        </p:spPr>
      </p:pic>
      <p:sp>
        <p:nvSpPr>
          <p:cNvPr id="21" name="Arrow: Bent 20" descr="Image of an arrow pointing to the create app button.">
            <a:extLst>
              <a:ext uri="{FF2B5EF4-FFF2-40B4-BE49-F238E27FC236}">
                <a16:creationId xmlns:a16="http://schemas.microsoft.com/office/drawing/2014/main" id="{114B92BA-0513-D7CE-C9D7-84AECDFC787E}"/>
              </a:ext>
            </a:extLst>
          </p:cNvPr>
          <p:cNvSpPr/>
          <p:nvPr/>
        </p:nvSpPr>
        <p:spPr bwMode="auto">
          <a:xfrm flipV="1">
            <a:off x="964912" y="2687563"/>
            <a:ext cx="1063583" cy="1343155"/>
          </a:xfrm>
          <a:prstGeom prst="bentArrow">
            <a:avLst>
              <a:gd name="adj1" fmla="val 15991"/>
              <a:gd name="adj2" fmla="val 20946"/>
              <a:gd name="adj3" fmla="val 21396"/>
              <a:gd name="adj4" fmla="val 43750"/>
            </a:avLst>
          </a:prstGeom>
          <a:solidFill>
            <a:srgbClr val="E91C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Arrow: Bent 21" descr="Image of an arrow pointing to the window that appears when users have successfully published.">
            <a:extLst>
              <a:ext uri="{FF2B5EF4-FFF2-40B4-BE49-F238E27FC236}">
                <a16:creationId xmlns:a16="http://schemas.microsoft.com/office/drawing/2014/main" id="{B04DD4E1-E4CF-0AF8-9783-2307070A0EE3}"/>
              </a:ext>
            </a:extLst>
          </p:cNvPr>
          <p:cNvSpPr/>
          <p:nvPr/>
        </p:nvSpPr>
        <p:spPr bwMode="auto">
          <a:xfrm flipV="1">
            <a:off x="4581357" y="4392410"/>
            <a:ext cx="1745870" cy="1008694"/>
          </a:xfrm>
          <a:prstGeom prst="bentArrow">
            <a:avLst>
              <a:gd name="adj1" fmla="val 15991"/>
              <a:gd name="adj2" fmla="val 20946"/>
              <a:gd name="adj3" fmla="val 21396"/>
              <a:gd name="adj4" fmla="val 43750"/>
            </a:avLst>
          </a:prstGeom>
          <a:solidFill>
            <a:srgbClr val="E91C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957D0B4A-DF67-E806-1C67-183670D28DF3}"/>
              </a:ext>
            </a:extLst>
          </p:cNvPr>
          <p:cNvSpPr/>
          <p:nvPr/>
        </p:nvSpPr>
        <p:spPr bwMode="auto">
          <a:xfrm>
            <a:off x="81200" y="4847098"/>
            <a:ext cx="3791867" cy="858319"/>
          </a:xfrm>
          <a:prstGeom prst="wedgeRectCallout">
            <a:avLst>
              <a:gd name="adj1" fmla="val 61438"/>
              <a:gd name="adj2" fmla="val -32415"/>
            </a:avLst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0" i="0" dirty="0">
                <a:solidFill>
                  <a:srgbClr val="111111"/>
                </a:solidFill>
                <a:effectLst/>
                <a:cs typeface="Segoe UI" panose="020B0502040204020203" pitchFamily="34" charset="0"/>
              </a:rPr>
              <a:t>An app is a Power BI content type that </a:t>
            </a:r>
            <a:r>
              <a:rPr lang="en-US" sz="1600" b="1" i="0" dirty="0">
                <a:solidFill>
                  <a:srgbClr val="111111"/>
                </a:solidFill>
                <a:effectLst/>
                <a:cs typeface="Segoe UI" panose="020B0502040204020203" pitchFamily="34" charset="0"/>
              </a:rPr>
              <a:t>combines related dashboards and reports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44896FCE-AF6C-8F4E-28DA-C8E217427B13}"/>
              </a:ext>
            </a:extLst>
          </p:cNvPr>
          <p:cNvSpPr/>
          <p:nvPr/>
        </p:nvSpPr>
        <p:spPr bwMode="auto">
          <a:xfrm>
            <a:off x="140913" y="5918009"/>
            <a:ext cx="3791867" cy="709863"/>
          </a:xfrm>
          <a:prstGeom prst="wedgeRectCallout">
            <a:avLst>
              <a:gd name="adj1" fmla="val 61438"/>
              <a:gd name="adj2" fmla="val -32415"/>
            </a:avLst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0" i="0" dirty="0">
                <a:solidFill>
                  <a:srgbClr val="111111"/>
                </a:solidFill>
                <a:effectLst/>
                <a:cs typeface="Segoe UI" panose="020B0502040204020203" pitchFamily="34" charset="0"/>
              </a:rPr>
              <a:t>These apps ar</a:t>
            </a:r>
            <a:r>
              <a:rPr lang="en-US" sz="1600" dirty="0">
                <a:solidFill>
                  <a:srgbClr val="111111"/>
                </a:solidFill>
                <a:cs typeface="Segoe UI" panose="020B0502040204020203" pitchFamily="34" charset="0"/>
              </a:rPr>
              <a:t>e then shared with consumers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A62B-E8C2-2CCF-050A-4F4F574F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Update a Workspace App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E8C65-6A00-2224-986C-BAAEB12A47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do you update a published App? </a:t>
            </a:r>
          </a:p>
          <a:p>
            <a:pPr marL="684900" indent="-34290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Navigate back to the workspace.</a:t>
            </a:r>
          </a:p>
          <a:p>
            <a:pPr marL="684900" indent="-34290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Make any necessary updates.</a:t>
            </a:r>
          </a:p>
          <a:p>
            <a:pPr marL="684900" indent="-34290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Click </a:t>
            </a:r>
            <a:r>
              <a:rPr lang="en-US" sz="1800" b="1" dirty="0">
                <a:latin typeface="+mn-lt"/>
              </a:rPr>
              <a:t>Update App</a:t>
            </a:r>
            <a:r>
              <a:rPr lang="en-US" sz="1800" dirty="0">
                <a:latin typeface="+mn-lt"/>
              </a:rPr>
              <a:t> (previously called Publish App).</a:t>
            </a:r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F85348-6973-FB93-8C59-956C170D9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28528" y="3528935"/>
            <a:ext cx="3334966" cy="1443647"/>
          </a:xfrm>
          <a:prstGeom prst="rect">
            <a:avLst/>
          </a:prstGeom>
          <a:noFill/>
          <a:ln w="19050">
            <a:solidFill>
              <a:srgbClr val="0B556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screenshot of the Update App button, used to update an existing App.">
            <a:extLst>
              <a:ext uri="{FF2B5EF4-FFF2-40B4-BE49-F238E27FC236}">
                <a16:creationId xmlns:a16="http://schemas.microsoft.com/office/drawing/2014/main" id="{778119BF-4D7C-0E99-A6F7-8C1AF8E0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62" y="3764915"/>
            <a:ext cx="2495898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1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E6C7081670374CB6F5A5C915250DEC" ma:contentTypeVersion="12" ma:contentTypeDescription="Create a new document." ma:contentTypeScope="" ma:versionID="b2f6ab4a92e2d4d1895e0a7e74b9c2c4">
  <xsd:schema xmlns:xsd="http://www.w3.org/2001/XMLSchema" xmlns:xs="http://www.w3.org/2001/XMLSchema" xmlns:p="http://schemas.microsoft.com/office/2006/metadata/properties" xmlns:ns2="d72133df-ddc6-45fd-ab4e-f14db011aa40" xmlns:ns3="488a1db5-df25-43b4-b6c2-d82aeb08202e" targetNamespace="http://schemas.microsoft.com/office/2006/metadata/properties" ma:root="true" ma:fieldsID="7ad5b623c1c7312700a7654d87c3a52e" ns2:_="" ns3:_="">
    <xsd:import namespace="d72133df-ddc6-45fd-ab4e-f14db011aa40"/>
    <xsd:import namespace="488a1db5-df25-43b4-b6c2-d82aeb08202e"/>
    <xsd:element name="properties">
      <xsd:complexType>
        <xsd:sequence>
          <xsd:element name="documentManagement">
            <xsd:complexType>
              <xsd:all>
                <xsd:element ref="ns2:Slide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Slides" ma:index="4" nillable="true" ma:displayName="Slides" ma:hidden="true" ma:internalName="Slides" ma:readOnly="false" ma:percentage="FALSE">
      <xsd:simpleType>
        <xsd:restriction base="dms:Number"/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8a1db5-df25-43b4-b6c2-d82aeb0820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>John Mckeever</DisplayName>
        <AccountId>1629</AccountId>
        <AccountType/>
      </UserInfo>
    </SharedWithUsers>
    <Slides xmlns="d72133df-ddc6-45fd-ab4e-f14db011aa4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45FC8D-1DE6-4E60-AE71-27B3CACE3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2133df-ddc6-45fd-ab4e-f14db011aa40"/>
    <ds:schemaRef ds:uri="488a1db5-df25-43b4-b6c2-d82aeb0820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9EA2BC-1CE9-4C85-9716-ECCAE8B6A90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a072cdd-1d57-478e-a884-066ae171748b"/>
    <ds:schemaRef ds:uri="http://purl.org/dc/elements/1.1/"/>
    <ds:schemaRef ds:uri="http://schemas.microsoft.com/office/2006/metadata/properties"/>
    <ds:schemaRef ds:uri="http://purl.org/dc/terms/"/>
    <ds:schemaRef ds:uri="f3573a19-9a46-4cc4-81cb-2f2f4e81e8e1"/>
    <ds:schemaRef ds:uri="http://www.w3.org/XML/1998/namespace"/>
    <ds:schemaRef ds:uri="http://purl.org/dc/dcmitype/"/>
    <ds:schemaRef ds:uri="d72133df-ddc6-45fd-ab4e-f14db011aa40"/>
  </ds:schemaRefs>
</ds:datastoreItem>
</file>

<file path=customXml/itemProps3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5342</TotalTime>
  <Words>712</Words>
  <Application>Microsoft Office PowerPoint</Application>
  <PresentationFormat>Widescreen</PresentationFormat>
  <Paragraphs>111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Courier New</vt:lpstr>
      <vt:lpstr>Montserrat Black</vt:lpstr>
      <vt:lpstr>Montserrat Extra Bold</vt:lpstr>
      <vt:lpstr>Montserrat ExtraBold</vt:lpstr>
      <vt:lpstr>Segoe UI</vt:lpstr>
      <vt:lpstr>Wingdings</vt:lpstr>
      <vt:lpstr>Office Theme</vt:lpstr>
      <vt:lpstr>Workspace</vt:lpstr>
      <vt:lpstr>Power BI Workspace</vt:lpstr>
      <vt:lpstr>Lesson 1: Introduction</vt:lpstr>
      <vt:lpstr>Introduction</vt:lpstr>
      <vt:lpstr>Create a Workspace</vt:lpstr>
      <vt:lpstr>Assign Workspace Roles</vt:lpstr>
      <vt:lpstr>Workspace Roles</vt:lpstr>
      <vt:lpstr>Create Apps</vt:lpstr>
      <vt:lpstr>Configure and Update a Workspace App</vt:lpstr>
      <vt:lpstr>Knowledge Check</vt:lpstr>
      <vt:lpstr>Knowledge Check</vt:lpstr>
      <vt:lpstr>Lesson 2: Sharing And Managing Assets</vt:lpstr>
      <vt:lpstr>Monitor Usage and Performance</vt:lpstr>
      <vt:lpstr>Development Lifecycle Strategy</vt:lpstr>
      <vt:lpstr>Viewing Data Lineage</vt:lpstr>
      <vt:lpstr>Data Protection</vt:lpstr>
      <vt:lpstr>Data Protection</vt:lpstr>
      <vt:lpstr>Data Protection</vt:lpstr>
      <vt:lpstr>Knowledge Check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Munish Arora</cp:lastModifiedBy>
  <cp:revision>194</cp:revision>
  <dcterms:created xsi:type="dcterms:W3CDTF">2019-12-09T16:47:03Z</dcterms:created>
  <dcterms:modified xsi:type="dcterms:W3CDTF">2022-10-29T07:00:07Z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0x010100B2E6C7081670374CB6F5A5C915250DEC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